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87"/>
    <p:restoredTop sz="94694"/>
  </p:normalViewPr>
  <p:slideViewPr>
    <p:cSldViewPr>
      <p:cViewPr varScale="1">
        <p:scale>
          <a:sx n="121" d="100"/>
          <a:sy n="121" d="100"/>
        </p:scale>
        <p:origin x="42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79D82-9E54-4236-B368-647174A668EB}" type="datetimeFigureOut">
              <a:rPr lang="ru-RU" smtClean="0"/>
              <a:t>16.08.2023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5E493-09BC-4928-A210-83E294708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71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5E493-09BC-4928-A210-83E29470878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173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8/16/23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8/16/23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8/16/23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8/16/23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8/16/23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8/16/23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8/16/23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8/16/23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8/16/23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8/16/23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8/16/23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8/16/23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microsoft.com/office/2007/relationships/hdphoto" Target="../media/hdphoto1.wdp"/><Relationship Id="rId5" Type="http://schemas.openxmlformats.org/officeDocument/2006/relationships/image" Target="../media/image7.jpeg"/><Relationship Id="rId10" Type="http://schemas.openxmlformats.org/officeDocument/2006/relationships/image" Target="../media/image6.png"/><Relationship Id="rId4" Type="http://schemas.microsoft.com/office/2007/relationships/hdphoto" Target="../media/hdphoto2.wdp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2.wdp"/><Relationship Id="rId7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hdphoto" Target="../media/hdphoto2.wdp"/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microsoft.com/office/2007/relationships/hdphoto" Target="../media/hdphoto1.wdp"/><Relationship Id="rId4" Type="http://schemas.openxmlformats.org/officeDocument/2006/relationships/image" Target="../media/image22.jpe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2.wdp"/><Relationship Id="rId7" Type="http://schemas.openxmlformats.org/officeDocument/2006/relationships/image" Target="../media/image2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988840"/>
            <a:ext cx="8676456" cy="1233482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Современные тенденции </a:t>
            </a:r>
            <a:br>
              <a:rPr lang="ru-RU" sz="3200" dirty="0"/>
            </a:br>
            <a:r>
              <a:rPr lang="ru-RU" sz="3200" dirty="0"/>
              <a:t>защиты изоляции трубопроводов </a:t>
            </a:r>
            <a:br>
              <a:rPr lang="ru-RU" sz="3200" dirty="0"/>
            </a:br>
            <a:r>
              <a:rPr lang="ru-RU" sz="3200" dirty="0"/>
              <a:t>при переходах через водные преграды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4005064"/>
            <a:ext cx="7772400" cy="1199704"/>
          </a:xfrm>
        </p:spPr>
        <p:txBody>
          <a:bodyPr>
            <a:normAutofit/>
          </a:bodyPr>
          <a:lstStyle/>
          <a:p>
            <a:r>
              <a:rPr lang="ru-RU" sz="1800" dirty="0" err="1">
                <a:latin typeface="Arial" pitchFamily="34" charset="0"/>
                <a:cs typeface="Arial" pitchFamily="34" charset="0"/>
              </a:rPr>
              <a:t>докл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- Зефиров Федор Анатольевич</a:t>
            </a:r>
          </a:p>
          <a:p>
            <a:r>
              <a:rPr lang="ru-RU" sz="1800" dirty="0">
                <a:latin typeface="Arial" pitchFamily="34" charset="0"/>
                <a:cs typeface="Arial" pitchFamily="34" charset="0"/>
              </a:rPr>
              <a:t>Главный инженер </a:t>
            </a:r>
          </a:p>
          <a:p>
            <a:r>
              <a:rPr lang="ru-RU" sz="1800" b="1" dirty="0">
                <a:latin typeface="Arial" pitchFamily="34" charset="0"/>
                <a:cs typeface="Arial" pitchFamily="34" charset="0"/>
              </a:rPr>
              <a:t>ООО «</a:t>
            </a:r>
            <a:r>
              <a:rPr lang="ru-RU" sz="1800" b="1" dirty="0" err="1">
                <a:latin typeface="Arial" pitchFamily="34" charset="0"/>
                <a:cs typeface="Arial" pitchFamily="34" charset="0"/>
              </a:rPr>
              <a:t>СОФиТ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»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  <a14:imgEffect>
                      <a14:saturation sat="4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6"/>
            <a:ext cx="1099841" cy="106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762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8" descr="C:\Users\Fedor A. Zefirov\Desktop\ФОТО ДЛЯ ПРЕЗЕНТАЦИИ\20110128_009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72349" y="5678781"/>
            <a:ext cx="3864314" cy="12786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874886" y="0"/>
            <a:ext cx="11018885" cy="134076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4" descr="C:\Users\Fedor A. Zefirov\Desktop\ФОТО ДЛЯ ПРЕЗЕНТАЦИИ\Фото-048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1359440"/>
            <a:ext cx="9066520" cy="3293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Fedor A. Zefirov\Desktop\TEMP\Без имени-3.gif"/>
          <p:cNvPicPr>
            <a:picLocks noChangeAspect="1" noChangeArrowheads="1"/>
          </p:cNvPicPr>
          <p:nvPr/>
        </p:nvPicPr>
        <p:blipFill>
          <a:blip r:embed="rId4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6394" y="3356992"/>
            <a:ext cx="2055681" cy="109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4653136"/>
            <a:ext cx="89958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Профили полимерные для футерования трубопроводов </a:t>
            </a:r>
            <a:r>
              <a:rPr lang="ru-RU" sz="6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НЕФТЕГАЗ</a:t>
            </a:r>
            <a:endParaRPr lang="ru-RU" sz="6000" b="1" dirty="0">
              <a:solidFill>
                <a:schemeClr val="accent1">
                  <a:lumMod val="50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46689" y="5884242"/>
            <a:ext cx="3049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23387D"/>
                </a:solidFill>
                <a:latin typeface="Arial" charset="0"/>
              </a:rPr>
              <a:t>ТУ 2290-002-54892207-2006 изм.1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165304"/>
            <a:ext cx="651158" cy="63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475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874886" y="0"/>
            <a:ext cx="11018885" cy="134076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1600" dirty="0"/>
              <a:t>Замковое соединение обеспечивает полную защиту </a:t>
            </a:r>
            <a:br>
              <a:rPr lang="ru-RU" sz="1600" dirty="0"/>
            </a:br>
            <a:r>
              <a:rPr lang="ru-RU" sz="1600" dirty="0"/>
              <a:t>изоляционного покрытия от механических повреждений</a:t>
            </a:r>
            <a:br>
              <a:rPr lang="ru-RU" sz="1600" dirty="0"/>
            </a:b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3" descr="C:\Users\Fedor A. Zefirov\Desktop\TEMP\Без имени-3.gif"/>
          <p:cNvPicPr>
            <a:picLocks noChangeAspect="1" noChangeArrowheads="1"/>
          </p:cNvPicPr>
          <p:nvPr/>
        </p:nvPicPr>
        <p:blipFill>
          <a:blip r:embed="rId3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6394" y="3356992"/>
            <a:ext cx="2055681" cy="109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Fedor A. Zefirov\Desktop\ФОТО ДЛЯ ПРЕЗЕНТАЦИИ\Фото-0470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1478517"/>
            <a:ext cx="2888676" cy="21665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Fedor A. Zefirov\Desktop\TEMP\DSC01292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2232" y="1449131"/>
            <a:ext cx="3204183" cy="21323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Fedor A. Zefirov\Desktop\TEMP\DSC01288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2931990" cy="44058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Fedor A. Zefirov\Desktop\TEMP\DSC01174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2998" y="3645024"/>
            <a:ext cx="3202101" cy="21309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Fedor A. Zefirov\Desktop\TEMP\_DSC3304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3861048"/>
            <a:ext cx="2877482" cy="19148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165304"/>
            <a:ext cx="651158" cy="63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935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2"/>
          <p:cNvSpPr>
            <a:spLocks noGrp="1"/>
          </p:cNvSpPr>
          <p:nvPr>
            <p:ph type="title"/>
          </p:nvPr>
        </p:nvSpPr>
        <p:spPr>
          <a:xfrm>
            <a:off x="-823996" y="29083"/>
            <a:ext cx="11018885" cy="134076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1600" dirty="0">
                <a:effectLst/>
                <a:latin typeface="Calibri" pitchFamily="34" charset="0"/>
                <a:cs typeface="Calibri" pitchFamily="34" charset="0"/>
              </a:rPr>
              <a:t>Профили «Нефтегаз» применяется при строительстве, реконструкции </a:t>
            </a:r>
            <a:br>
              <a:rPr lang="ru-RU" sz="1600" dirty="0">
                <a:effectLst/>
                <a:latin typeface="Calibri" pitchFamily="34" charset="0"/>
                <a:cs typeface="Calibri" pitchFamily="34" charset="0"/>
              </a:rPr>
            </a:br>
            <a:r>
              <a:rPr lang="ru-RU" sz="1600" dirty="0">
                <a:effectLst/>
                <a:latin typeface="Calibri" pitchFamily="34" charset="0"/>
                <a:cs typeface="Calibri" pitchFamily="34" charset="0"/>
              </a:rPr>
              <a:t>и ремонте трубопроводов из труб диаметром от 159 до 1620 мм </a:t>
            </a:r>
            <a:br>
              <a:rPr lang="ru-RU" sz="1600" dirty="0">
                <a:effectLst/>
                <a:latin typeface="Calibri" pitchFamily="34" charset="0"/>
                <a:cs typeface="Calibri" pitchFamily="34" charset="0"/>
              </a:rPr>
            </a:br>
            <a:r>
              <a:rPr lang="ru-RU" sz="1600" dirty="0">
                <a:effectLst/>
                <a:latin typeface="Calibri" pitchFamily="34" charset="0"/>
                <a:cs typeface="Calibri" pitchFamily="34" charset="0"/>
              </a:rPr>
              <a:t>во всех климатических зонах страны при температуре эксплуатации</a:t>
            </a:r>
            <a:br>
              <a:rPr lang="ru-RU" sz="1600" dirty="0">
                <a:effectLst/>
                <a:latin typeface="Calibri" pitchFamily="34" charset="0"/>
                <a:cs typeface="Calibri" pitchFamily="34" charset="0"/>
              </a:rPr>
            </a:br>
            <a:r>
              <a:rPr lang="ru-RU" sz="1600" dirty="0">
                <a:effectLst/>
                <a:latin typeface="Calibri" pitchFamily="34" charset="0"/>
                <a:cs typeface="Calibri" pitchFamily="34" charset="0"/>
              </a:rPr>
              <a:t>от минус 40 до плюс 70°С.</a:t>
            </a:r>
            <a:endParaRPr lang="ru-RU" sz="1600" dirty="0"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3" descr="C:\Users\Fedor A. Zefirov\Desktop\TEMP\Без имени-3.gif"/>
          <p:cNvPicPr>
            <a:picLocks noChangeAspect="1" noChangeArrowheads="1"/>
          </p:cNvPicPr>
          <p:nvPr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6394" y="3356992"/>
            <a:ext cx="2055681" cy="109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Fedor A. Zefirov\Desktop\ФОТО ДЛЯ ПРЕЗЕНТАЦИИ\20110118_01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17" y="1388673"/>
            <a:ext cx="3373255" cy="44885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Fedor A. Zefirov\Desktop\ФОТО ДЛЯ ПРЕЗЕНТАЦИИ\IMG_1716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0399" y="908197"/>
            <a:ext cx="2074425" cy="28324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Fedor A. Zefirov\Desktop\TEMP\_DSC3303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0155" y="1340768"/>
            <a:ext cx="5626675" cy="3744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Fedor A. Zefirov\Desktop\TEMP\DSC01282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2163" y="5259660"/>
            <a:ext cx="5430317" cy="11936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165304"/>
            <a:ext cx="651158" cy="63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15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188640" y="9628"/>
            <a:ext cx="11018885" cy="134076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dirty="0">
                <a:effectLst/>
              </a:rPr>
              <a:t>Северо-Европейский газопровод. </a:t>
            </a:r>
            <a:br>
              <a:rPr lang="ru-RU" sz="2400" dirty="0">
                <a:effectLst/>
              </a:rPr>
            </a:br>
            <a:r>
              <a:rPr lang="ru-RU" sz="2400" dirty="0">
                <a:effectLst/>
              </a:rPr>
              <a:t>Участок Грязовец-Выборг, </a:t>
            </a:r>
            <a:r>
              <a:rPr lang="en-US" sz="2400" dirty="0">
                <a:effectLst/>
              </a:rPr>
              <a:t>II</a:t>
            </a:r>
            <a:r>
              <a:rPr lang="ru-RU" sz="2400" dirty="0">
                <a:effectLst/>
              </a:rPr>
              <a:t> нитка Д 1420. </a:t>
            </a:r>
            <a:br>
              <a:rPr lang="ru-RU" sz="2400" dirty="0">
                <a:effectLst/>
              </a:rPr>
            </a:br>
            <a:r>
              <a:rPr lang="ru-RU" sz="2400" dirty="0">
                <a:effectLst/>
              </a:rPr>
              <a:t>Переход через р. </a:t>
            </a:r>
            <a:r>
              <a:rPr lang="ru-RU" sz="2400" dirty="0" err="1">
                <a:effectLst/>
              </a:rPr>
              <a:t>Андога</a:t>
            </a:r>
            <a:r>
              <a:rPr lang="ru-RU" sz="2400" dirty="0">
                <a:effectLst/>
              </a:rPr>
              <a:t>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3" descr="C:\Users\Fedor A. Zefirov\Desktop\TEMP\Без имени-3.gif"/>
          <p:cNvPicPr>
            <a:picLocks noChangeAspect="1" noChangeArrowheads="1"/>
          </p:cNvPicPr>
          <p:nvPr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6394" y="3356992"/>
            <a:ext cx="2055681" cy="109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Fedor A. Zefirov\Desktop\ФОТООТЧЕТЫ\КАДУЙ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430124"/>
            <a:ext cx="7676995" cy="54278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165304"/>
            <a:ext cx="651158" cy="63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52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188640" y="0"/>
            <a:ext cx="11018885" cy="134076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Система магистральных газопроводов Ухта-Торжок </a:t>
            </a:r>
            <a:br>
              <a:rPr lang="ru-RU" sz="2000" dirty="0">
                <a:effectLst/>
              </a:rPr>
            </a:br>
            <a:r>
              <a:rPr lang="ru-RU" sz="2000" dirty="0">
                <a:effectLst/>
              </a:rPr>
              <a:t>(1-я очередь) км 1106 – км 1429. Д 1420 </a:t>
            </a:r>
            <a:br>
              <a:rPr lang="ru-RU" sz="2000" dirty="0">
                <a:effectLst/>
              </a:rPr>
            </a:br>
            <a:r>
              <a:rPr lang="ru-RU" sz="2000" dirty="0">
                <a:effectLst/>
              </a:rPr>
              <a:t>Подводный переход через р. </a:t>
            </a:r>
            <a:r>
              <a:rPr lang="ru-RU" sz="2000" dirty="0" err="1">
                <a:effectLst/>
              </a:rPr>
              <a:t>Вычегда</a:t>
            </a:r>
            <a:r>
              <a:rPr lang="ru-RU" sz="2000" dirty="0">
                <a:effectLst/>
              </a:rPr>
              <a:t>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3" descr="C:\Users\Fedor A. Zefirov\Desktop\TEMP\Без имени-3.gif"/>
          <p:cNvPicPr>
            <a:picLocks noChangeAspect="1" noChangeArrowheads="1"/>
          </p:cNvPicPr>
          <p:nvPr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6394" y="3356992"/>
            <a:ext cx="2055681" cy="109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Fedor A. Zefirov\Desktop\TEMP\_DSC3188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2" y="1396236"/>
            <a:ext cx="4677680" cy="31128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Fedor A. Zefirov\Desktop\TEMP\_DSC3313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9014" y="4484536"/>
            <a:ext cx="5069490" cy="24008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Fedor A. Zefirov\Desktop\TEMP\_DSC3181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1377000"/>
            <a:ext cx="4706588" cy="31321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0487" y="5326185"/>
            <a:ext cx="3132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ООО «СГК-</a:t>
            </a:r>
            <a:r>
              <a:rPr lang="ru-RU" dirty="0" err="1"/>
              <a:t>Подводстрой</a:t>
            </a:r>
            <a:r>
              <a:rPr lang="ru-RU" dirty="0"/>
              <a:t>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165304"/>
            <a:ext cx="651158" cy="63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412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044624" y="0"/>
            <a:ext cx="11018885" cy="134076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dirty="0">
                <a:effectLst/>
              </a:rPr>
              <a:t>Северо-Европейский газопровод. </a:t>
            </a:r>
            <a:br>
              <a:rPr lang="ru-RU" sz="2400" dirty="0">
                <a:effectLst/>
              </a:rPr>
            </a:br>
            <a:r>
              <a:rPr lang="ru-RU" sz="2400" dirty="0">
                <a:effectLst/>
              </a:rPr>
              <a:t>Участок Грязовец-Выборг, II нитка» </a:t>
            </a:r>
            <a:r>
              <a:rPr lang="ru-RU" sz="2400" dirty="0" err="1">
                <a:effectLst/>
              </a:rPr>
              <a:t>Ду</a:t>
            </a:r>
            <a:r>
              <a:rPr lang="ru-RU" sz="2400" dirty="0">
                <a:effectLst/>
              </a:rPr>
              <a:t> 1220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3" descr="C:\Users\Fedor A. Zefirov\Desktop\TEMP\Без имени-3.gif"/>
          <p:cNvPicPr>
            <a:picLocks noChangeAspect="1" noChangeArrowheads="1"/>
          </p:cNvPicPr>
          <p:nvPr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6394" y="3356992"/>
            <a:ext cx="2055681" cy="109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Fedor A. Zefirov\Desktop\ФОТООТЧЕТЫ\Выборг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9375" y="1412776"/>
            <a:ext cx="7601057" cy="53741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165304"/>
            <a:ext cx="651158" cy="63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534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116632" y="79957"/>
            <a:ext cx="11018885" cy="134076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Газопровод БТК </a:t>
            </a:r>
            <a:r>
              <a:rPr lang="ru-RU" sz="2000" dirty="0" err="1">
                <a:effectLst/>
              </a:rPr>
              <a:t>Киринского</a:t>
            </a:r>
            <a:r>
              <a:rPr lang="ru-RU" sz="2000" dirty="0">
                <a:effectLst/>
              </a:rPr>
              <a:t> ГКМ - ГКС «Сахалин»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3" descr="C:\Users\Fedor A. Zefirov\Desktop\TEMP\Без имени-3.gif"/>
          <p:cNvPicPr>
            <a:picLocks noChangeAspect="1" noChangeArrowheads="1"/>
          </p:cNvPicPr>
          <p:nvPr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6394" y="3356992"/>
            <a:ext cx="2055681" cy="109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Fedor A. Zefirov\Desktop\ФОТООТЧЕТЫ\-=SAKHALIN TNPS-PTPS=-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442179"/>
            <a:ext cx="7398760" cy="52311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165304"/>
            <a:ext cx="651158" cy="63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240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188640" y="-4249"/>
            <a:ext cx="11018885" cy="134076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dirty="0">
                <a:latin typeface="Arial" pitchFamily="34" charset="0"/>
                <a:cs typeface="Arial" pitchFamily="34" charset="0"/>
              </a:rPr>
              <a:t>Сборка футеровочных комплектов</a:t>
            </a:r>
          </a:p>
        </p:txBody>
      </p:sp>
      <p:pic>
        <p:nvPicPr>
          <p:cNvPr id="9" name="Picture 3" descr="C:\Users\Fedor A. Zefirov\Desktop\TEMP\Без имени-3.gif"/>
          <p:cNvPicPr>
            <a:picLocks noChangeAspect="1" noChangeArrowheads="1"/>
          </p:cNvPicPr>
          <p:nvPr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6394" y="3356992"/>
            <a:ext cx="2055681" cy="109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Fedor A. Zefirov\Desktop\ФОТО ДЛЯ ПРЕЗЕНТАЦИИ\SKV_3258 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351" y="1417523"/>
            <a:ext cx="3110687" cy="46757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Fedor A. Zefirov\Desktop\ФОТО ДЛЯ ПРЕЗЕНТАЦИИ\SKV_3251 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9039" y="1412776"/>
            <a:ext cx="3140416" cy="20892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Fedor A. Zefirov\Desktop\ФОТО ДЛЯ ПРЕЗЕНТАЦИИ\Фото-0125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9146" y="3556225"/>
            <a:ext cx="4074062" cy="30555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Fedor A. Zefirov\Pictures\ФОТО БАЗЫ\SKV_3241 1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7" y="1417523"/>
            <a:ext cx="3068556" cy="20414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165304"/>
            <a:ext cx="651158" cy="63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37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116632" y="18092"/>
            <a:ext cx="11018885" cy="134076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dirty="0">
                <a:latin typeface="Arial" pitchFamily="34" charset="0"/>
                <a:cs typeface="Arial" pitchFamily="34" charset="0"/>
              </a:rPr>
              <a:t>Простота и скорость монтажа</a:t>
            </a:r>
          </a:p>
        </p:txBody>
      </p:sp>
      <p:pic>
        <p:nvPicPr>
          <p:cNvPr id="9" name="Picture 3" descr="C:\Users\Fedor A. Zefirov\Desktop\TEMP\Без имени-3.gif"/>
          <p:cNvPicPr>
            <a:picLocks noChangeAspect="1" noChangeArrowheads="1"/>
          </p:cNvPicPr>
          <p:nvPr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6394" y="3356992"/>
            <a:ext cx="2055681" cy="109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Fedor A. Zefirov\Desktop\TEMP\DSC0031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2635" y="1473590"/>
            <a:ext cx="3371573" cy="2243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Fedor A. Zefirov\Desktop\TEMP\DSC00327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7653" y="4725144"/>
            <a:ext cx="3361551" cy="22370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Fedor A. Zefirov\Desktop\TEMP\DSC01275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547" y="1376161"/>
            <a:ext cx="3043301" cy="45731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Fedor A. Zefirov\Desktop\TEMP\DSC01496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89071" y="3717033"/>
            <a:ext cx="3355137" cy="22327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165304"/>
            <a:ext cx="651158" cy="63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60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972616" y="0"/>
            <a:ext cx="11018885" cy="134076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dirty="0">
                <a:latin typeface="Arial" pitchFamily="34" charset="0"/>
                <a:cs typeface="Arial" pitchFamily="34" charset="0"/>
              </a:rPr>
              <a:t>Отсутствие смещения пригрузов</a:t>
            </a:r>
          </a:p>
        </p:txBody>
      </p:sp>
      <p:pic>
        <p:nvPicPr>
          <p:cNvPr id="9" name="Picture 3" descr="C:\Users\Fedor A. Zefirov\Desktop\TEMP\Без имени-3.gif"/>
          <p:cNvPicPr>
            <a:picLocks noChangeAspect="1" noChangeArrowheads="1"/>
          </p:cNvPicPr>
          <p:nvPr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6394" y="3356992"/>
            <a:ext cx="2055681" cy="109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Fedor A. Zefirov\Desktop\TEMP\DSC01634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7642" y="2191349"/>
            <a:ext cx="4705057" cy="31311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Fedor A. Zefirov\Desktop\TEMP\DSC01577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45" y="2488191"/>
            <a:ext cx="4258997" cy="28342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165304"/>
            <a:ext cx="651158" cy="63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54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988840"/>
            <a:ext cx="8676456" cy="1233482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Спасибо за внимание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85799" y="4077072"/>
            <a:ext cx="7772400" cy="1199704"/>
          </a:xfrm>
        </p:spPr>
        <p:txBody>
          <a:bodyPr>
            <a:normAutofit/>
          </a:bodyPr>
          <a:lstStyle/>
          <a:p>
            <a:r>
              <a:rPr lang="ru-RU" sz="1800" dirty="0" err="1">
                <a:latin typeface="Arial" pitchFamily="34" charset="0"/>
                <a:cs typeface="Arial" pitchFamily="34" charset="0"/>
              </a:rPr>
              <a:t>докл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- Зефиров Федор Анатольевич</a:t>
            </a:r>
          </a:p>
          <a:p>
            <a:r>
              <a:rPr lang="ru-RU" sz="1800" dirty="0">
                <a:latin typeface="Arial" pitchFamily="34" charset="0"/>
                <a:cs typeface="Arial" pitchFamily="34" charset="0"/>
              </a:rPr>
              <a:t>Главный инженер</a:t>
            </a:r>
          </a:p>
          <a:p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ООО «</a:t>
            </a:r>
            <a:r>
              <a:rPr lang="ru-RU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СОФиТ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»</a:t>
            </a: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  <a14:imgEffect>
                      <a14:saturation sat="4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33" y="5589240"/>
            <a:ext cx="1018222" cy="98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4295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750</TotalTime>
  <Words>181</Words>
  <Application>Microsoft Macintosh PowerPoint</Application>
  <PresentationFormat>Экран (4:3)</PresentationFormat>
  <Paragraphs>21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Calibri</vt:lpstr>
      <vt:lpstr>Lucida Sans Unicode</vt:lpstr>
      <vt:lpstr>Verdana</vt:lpstr>
      <vt:lpstr>Wingdings 2</vt:lpstr>
      <vt:lpstr>Wingdings 3</vt:lpstr>
      <vt:lpstr>Открытая</vt:lpstr>
      <vt:lpstr>Современные тенденции  защиты изоляции трубопроводов  при переходах через водные преграды</vt:lpstr>
      <vt:lpstr>Презентация PowerPoint</vt:lpstr>
      <vt:lpstr>Замковое соединение обеспечивает полную защиту  изоляционного покрытия от механических повреждений </vt:lpstr>
      <vt:lpstr>Профили «Нефтегаз» применяется при строительстве, реконструкции  и ремонте трубопроводов из труб диаметром от 159 до 1620 мм  во всех климатических зонах страны при температуре эксплуатации от минус 40 до плюс 70°С.</vt:lpstr>
      <vt:lpstr>Северо-Европейский газопровод.  Участок Грязовец-Выборг, II нитка Д 1420.  Переход через р. Андога.</vt:lpstr>
      <vt:lpstr>Система магистральных газопроводов Ухта-Торжок  (1-я очередь) км 1106 – км 1429. Д 1420  Подводный переход через р. Вычегда </vt:lpstr>
      <vt:lpstr>Северо-Европейский газопровод.  Участок Грязовец-Выборг, II нитка» Ду 1220</vt:lpstr>
      <vt:lpstr>Газопровод БТК Киринского ГКМ - ГКС «Сахалин»</vt:lpstr>
      <vt:lpstr>Сборка футеровочных комплектов</vt:lpstr>
      <vt:lpstr>Простота и скорость монтажа</vt:lpstr>
      <vt:lpstr>Отсутствие смещения пригрузов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тенденции  защиты изоляции трубопроводов  при переходах через водные преграды</dc:title>
  <dc:creator>Fedor A. Zefirov</dc:creator>
  <cp:lastModifiedBy>☺</cp:lastModifiedBy>
  <cp:revision>20</cp:revision>
  <dcterms:created xsi:type="dcterms:W3CDTF">2011-11-16T17:25:54Z</dcterms:created>
  <dcterms:modified xsi:type="dcterms:W3CDTF">2023-08-16T10:58:08Z</dcterms:modified>
</cp:coreProperties>
</file>